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86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18.62816" units="1/cm"/>
          <inkml:channelProperty channel="Y" name="resolution" value="69.23077" units="1/cm"/>
          <inkml:channelProperty channel="T" name="resolution" value="1" units="1/dev"/>
        </inkml:channelProperties>
      </inkml:inkSource>
      <inkml:timestamp xml:id="ts0" timeString="2016-09-07T17:01:12.44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8802 8431 0,'35'0'172,"18"0"-156,265-35 31,-283 17-32,18 1-15,-18-1 16,0 18-16,1 0 16,-1 0-16,0 0 15,18 0-15,-18 0 16,-17 0-16,0 0 16,-1 0-16,18 0 15,1 0-15,-1 0 16,0 0-16,1 0 15,17-17-15,-18 17 16,18 0-16,-18 0 0,0 0 16,1 0-16,-1 0 15,0 0 1,0 0-16,1 0 16,-1 0-16,-17 0 0,17 0 15,0 0-15,0 0 16,-17 0-1,0 0-15,17 0 0,18 0 16,-35 0-16,17-18 16,0 18-16,-17 0 15,-1 0-15,1 0 16,0 0 0,-1 0 30,1 0-30,0 0 0,-1 0-1,-17 18 1,18-18-16,-1 17 16,19 1-16,-1-1 15,-17 1 1,35-18-16,-18 18 15,0-1-15,0-17 16,1 0-16,17 18 16,-18 0-16,0-18 15,0 17-15,1-17 16,-1 0-16,0 0 16,1 0-16,-1 0 15,0 0-15,0 0 16,1-17-16,17-1 15,-18 18-15,0 0 16,-17-18-16,-1 18 16,1 0-16,0-17 15,17 17 1,-17 0 0,17-18-1,-17 18-15,-1 0 16,1 0-1,70-18 48,-70 18-47,-1 0-1,1 0-15,0 0 16,-1 0 15,-17-17-15,18-1-16,-1 18 15,1 0-15,0 0 16,-1 0 0,1 0-1,-18-17-15,18 17 235</inkml:trace>
  <inkml:trace contextRef="#ctx0" brushRef="#br0" timeOffset="5980.9218">8696 12471 0,'53'0'125,"0"0"-125,0 0 16,-18 0-16,18 0 15,0 0-15,0 0 16,0 0-16,0 17 15,0-17-15,141 53 47,-36-35-15,-122-18-32,-1 0 15,0 0-15,0 18 0,1-18 16,-19 0-16,36 0 15,-17 17-15,-1-17 16,0 0-16,18 0 16,-18 0-16,1 0 15,-1 0 1,0 0-16,-17 0 0,-1 0 16,19 0-1,-1 0-15,-17 0 0,17 0 16,0 0-16,0 0 15,-17 0-15,17 0 16,-17 0-16,17 0 16,-17 0-16,0-17 15,-1 17-15,1 0 16,-1 0 0,1 0-1,0 0 1,-1 0-16,1 0 15,0 0-15,-1 0 16,1 0-16,35 0 16,-18 0-1,-17 0-15,17 0 16,0 0-16,1 0 16,-19 0-1,-17-18 1,18 18-16,35-18 15,-36 18 1,19 0-16,-36-17 16,35 17-16,-17-18 15,17 0 1,0 1-16,-17 17 16,-1 0-1,1 0 1,0 0-1,-1 0-15,1-18 16,0 18 0,-1 0-1,1 0 1,0 0 0,-1 0-16,1 0 15,-1 0-15,1 0 16,17 0-1,-17 0 1,0 0 0,-18-18-16,17 18 15,1 0-15,0-17 16,-1-1-16,1 18 16,-1 0-16,-17-17 15,36 17-15,-19 0 16,-17-18-1,18 18-15,0 0 16,-1 0 0,1 0-1,0 0 1,-1 0-16,1 0 16,0 0-1,-1 0 1,1 0-1,-1 0 1,1 0 0,0 0-1,-1 0 17,1 0-17,0 0 1,-1 0-1,1 0 1,0 0-16,-18-18 16,17 18-16,1 0 31,-1 0-15,1 0-16,0 0 15</inkml:trace>
  <inkml:trace contextRef="#ctx0" brushRef="#br0" timeOffset="8718.0155">15893 6491 0,'0'18'110,"0"-1"-95,0 54 1,0-18-16,17 17 0,1 1 15,-18 0-15,0 17 16,0-35-16,0-18 16,0 0-16,0-17 15,0-1 1</inkml:trace>
  <inkml:trace contextRef="#ctx0" brushRef="#br0" timeOffset="9702.3913">15575 6368 0,'35'0'63,"1"0"-47,-1 0-16,0 0 15,18-18-15,0 18 16,0-18-16,-18 1 15,1-1-15,-1 0 16,0 1-16,0-1 16,-17 18-16,0-17 15,17-1-15,0 18 16,-17-18-16,17 1 16,-17 17-16,-1-18 15,1 18 1,0-18-1,-1 18-15,1 0 16,0 0 0,-18-17-1,17 17-15</inkml:trace>
  <inkml:trace contextRef="#ctx0" brushRef="#br0" timeOffset="11312.2366">16492 6791 0,'0'-18'0,"-17"18"15,-1 0 1,0 0 0,1 0-1,17 18-15,-18 0 16,1-1-1,17 1 1,-18-18 0,0 18-16,18-1 15,-17 1 1,-1-1 0,18 1-16,0 0 15,0-1-15,0 1 16,0 0-1,0-1 1,0 1 0,18 17-1,-1-17 1,1-18 0,-18 17-1,18-17-15,-1 0 16,1 0 15,-1 0-31,1 0 16,17 0-1,-17-35-15,0 35 16,-1-35-16,1 17 16,0 18-1,-18-17-15,17-19 16,1 19-1,-1 17 1,-17-36-16,18 19 16,-18-1-16,0 1 15,18-1 1,-18 0 0,0 1-16,0-1 15,0 0 1,0 1-1,-18 17-15,18-18 16,-18 18-16,1-18 16,-1 18-16,1 0 15,-1-17 1,0 17 0,1 0 15,-1 0-16,0 0 1,1 0 0</inkml:trace>
  <inkml:trace contextRef="#ctx0" brushRef="#br0" timeOffset="12968.6834">17180 6773 0,'-17'0'63,"-1"0"-63,0 0 15,1 18 1,-1-18 0,0 0-1,1 18 1,-1-1 0,18 1-1,-17 0 1,17-1-1,-18 1 17,18-1-32,0 1 0,0 0 15,0-1 1,0 1 0,0 0-1,0-1 1,0 1-1,18-18 1,-18 18-16,17-1 16,1 1-16,-1-18 15,1 17 1,0-17 0,-1 0-16,1 18 15,0-18-15,17 0 16,-17 0-1,-1-18 17,1 1-17,-1-1-15,1 1 16,0-1 0,-1 0-1,1 1 1,-18-1-1,0 0 1,0 1 0,0-19-1,0 19 1,0-18 0,-18 35-16,18-18 15,0 0-15,-17 1 16,17-1-1,-18 18 1,18-18 0,-18 18-16,1 0 15,17-17-15,-18-1 16,1 18 0,17-18-16,-36 18 15,19 0 1,-1 0-1,0 0-15,1-17 16,-1 17 15</inkml:trace>
  <inkml:trace contextRef="#ctx0" brushRef="#br0" timeOffset="15250.1124">18609 7056 0,'0'-18'109,"18"-53"-93,-18 18-16,17-35 16,-17 0-16,0 35 15,0 0-15,0 0 16,0 0-16,0 18 16,0 0-16,0 0 15,0-1-15,18 1 16,0 17-16,-18-17 15,0 0-15,0 17 16,0 1 0,0-1-16,17 18 15,1 18 188,-18 34-187,18 1-16,-1 0 16,1 0-16,-1 0 0,-17-18 15,18 18 1,17-17-16,-35-19 0,18 19 16,0-19-1,-1 1-15,-17-1 16,18-17-1,0 0 48,-1-17-47,1 17-1,-18-18 1,17 1-16,-17-1 15,0 0 1,18 18-16,-18-17 16,18 17-16,-1-18 15,-17 0 1,18 1 0,-18-1-1,18 0 1,-18 1-1,0-1-15,0 0 16,0 1-16,17-1 16,1-17-16,-18 17 15,0 1-15,18 17 16,-1-36-16,1 19 16,-1-1-1,1 0 1,0 18-1,-18-17-15,17 17 110,-17 17-110,18 36 0,0 0 15,-1 0 1,-17 0-16,18 0 16,0 0-16,-1 0 0,-17-18 15,18 18-15,0 18 16,-1-36-16,1 0 16,-1 0-16,1 1 15,-18-1-15,18-35 16,-18 18-16,17-1 15,-17 1-15,18 0 16,-18-1 0,18-17-1,-18 18 1,0-1 15,17-17-15,1 18-1,-18 17-15,18-35 16,-18 36-16,17-36 16,-17 17-16,0 1 47,18-18-32,-18 18 1,17-18 62,-17-18-62,0-35-1,0 18-15</inkml:trace>
  <inkml:trace contextRef="#ctx0" brushRef="#br0" timeOffset="16598.7938">19879 6685 0,'0'18'15,"0"-1"-15,0 1 16,0 0-1,0-1 1,-18 1-16,18 0 16,0 17-1,0-17 1,-17 34-16,17-34 16,0 0-16,0-1 15,0 1 1,0 0-1,0-1 1,17-17 93,1 0-109,0-17 16,-1 17 0,1-18-16,17 18 15,-35-18-15,18 1 16,0-36-16,-1 18 16,18 17-16,-35 0 15,18 18-15,-18-17 16,18 17-16,-18-18 15,17 0-15,1 18 16,-18-17-16,18 17 16,-18-18-16,17 18 15,-17-18-15,18 1 0,0 17 16,-18-18 0,0 1-1,17 17-15,-17-18 16,0 36 124,0 17-124,0 0-16,0-17 16,0 17-16,0-17 15,0-1-15,0 19 16,0-19-16,0 1 16,0-1-16,0 1 15,0 0-15,0-1 16,0 1-1,0 0 1,0-1-16,0 1 16,18-18 15,-1 35 0,1-35 0,0 0-15,-1 0 0,1 0-16,0 0 31</inkml:trace>
  <inkml:trace contextRef="#ctx0" brushRef="#br0" timeOffset="17973.9649">20849 6650 0,'-17'0'62,"-1"18"-62,0-18 32,1 17-32,-1 1 15,0-1 1,1 1-1,-1-18-15,0 18 16,1-18 0,17 17-1,0 1-15,-18-18 16,1 18-16,17-1 16,-18 1-16,18 0 15,0-1 1,-18 1-16,18-1 15,-17 1 1,17 0-16,0 17 16,-18-17-1,18-1 1,0 1 0,0 0 30,0-1-30,18-17 15,-1 18-15,1-18-16,0 0 16,-1 0-1,1 0 1,-1 0-1,1 0 1,0-18 0,-1 1-1,1 17-15,0-18 32,-1 18-17,1 0 1,-18-18 78,18 18-63,-1 0-31,-17-17 0,18-1 15,-1 18-15,-17-18 16,0 1 0,18-1-1</inkml:trace>
  <inkml:trace contextRef="#ctx0" brushRef="#br0" timeOffset="19891.1922">21290 6138 0,'-17'18'31,"17"17"-16,-18 1-15,18-1 16,0 0-16,0 0 16,0-17-16,0 35 15,0-18-15,0 18 16,0 0-16,0-18 16,0 18-16,0 0 15,0-18-15,0-17 16,0 17-16,0 1 15,0-1-15,0-17 16,0-1-16,0 1 16,0 17-16,0-17 15,0-1 1,0 1 0,0 0 15,0-1-16,0 1 1,0-36 250,0 1-251,0-1-15,18 0 16,-1-17-16,-17 17 16,18 1-16,-18-18 15,17 17 1,-17 0 15,18 1-31,0 17 31,-1 0 1,1 0-17,0 0 1,-1 17 15,1-17-31,0 18 16,-1 0-1,1-18 1,-18 17-16,17 1 31,1-18-31,0 17 16,-1-17 15,-17 18-31,18 0 31,-18-1-31,18-17 16,-18 18-16,0 0 16,0 17-1,0-17 1,0-1-1,0 1 17,0-1-17,0 1 1,17-18 78,1 0-63,-18-18-15,0 1-1,0-1-15,0 1 16</inkml:trace>
  <inkml:trace contextRef="#ctx0" brushRef="#br0" timeOffset="23448.0135">16475 10460 0,'0'0'0,"0"18"0,0 70 47,0-53-47,0 0 15,0 18-15,-18-18 16,18 1-16,0-1 15,-18 18-15,18 0 16,0-18-16,0 0 16,0 18-16,0-35 15,0 17-15,0-17 16,0 0-16,0-1 31,0 1 79,-17-18-95,17 17-15,0 1 31,0 0 32,0-1-47,0 1-1,-18-18-15,18 18 0</inkml:trace>
  <inkml:trace contextRef="#ctx0" brushRef="#br0" timeOffset="25424.0885">15804 10425 0,'36'17'63,"-19"-17"-48,19 0 1,-1 0 0,0 0-16,0 0 15,1 0-15,-1 0 16,406-35 124,-423 35-124,-1 0-16,1 0 16,17 0-16,0-18 15,1 18-15,-19-17 32,1 17-32,0 0 15,-1 0 1,1 0-1,0 0-15,-1 0 32,1 0-17,0 0 1,-1 0-16,1 0 47,-1 0-32,1 0-15,0 0 16,-1 17 15,1-17-15,0 0-16,-18 18 31,17-18-31,-17-18 297</inkml:trace>
  <inkml:trace contextRef="#ctx0" brushRef="#br0" timeOffset="27937.8915">17057 10989 0,'0'0'0,"0"-18"47,-18 18-47,1 0 31,-1 0-16,0 0 1,-35 0 31,36 0-47,-1 0 78,18 36-62,0-19-1,0 19 1,0-19 0,0 1-16,0 0 15,0-1 1,0 1-1,0-1 1,0 1 31,35-18 15,-17 18-46,0-18-16,-1 0 16,1 0-1,0 0 1,-1 0 15,1 0 16,-1 0-47,-17-18 16,18 0-16,0 1 15,-18-1 1,17 1 0,1-1-1,-18 0-15,0 1 31,0-1-31,0 0 16,0 1 0,0-1 93,-18 0-93,1 18-1,-1 0 1,0 0 0,1 0-16,-1 0 31</inkml:trace>
  <inkml:trace contextRef="#ctx0" brushRef="#br0" timeOffset="29276.4029">17551 11007 0,'0'0'0,"0"17"0,-18-17 15,18 18-15,-18-18 16,1 0 0,-1 0-1,1 18-15,-1-1 16,0-17 15,18 18-15,-17-18-1,17 18 1,0-1 0,-18 1-1,18-1 1,0 1 0,0 0-16,18-1 15,-1 1 1,1 0-1,-18-1 1,18-17-16,-1 18 16,1-18-1,-1 0 1,1 0 0,0 0-1,-1 0 1,1-18-1,-18 1-15,18 17 16,-18-18-16,17 18 16,-17-18-16,0 1 15,18-1 1,0 18-16,-18-18 16,0 1-1,17 17 1,-17-18-1,0 1 1,0-1 0,0 0-1,-17 18 1,-1-17 0,0-1-16,-17 0 15,17 18 1,-17-17-1,17-1-15,1 18 0,-1 0 16,1 0 0,-1 0-1,18-18-15</inkml:trace>
  <inkml:trace contextRef="#ctx0" brushRef="#br0" timeOffset="30874.6159">18680 10566 0,'-18'17'31,"18"1"-31,0 35 15,-18 0-15,18 0 16,0 0-16,0 0 16,0-1-16,0 1 15,0 0-15,0 0 16,-17 0 0,17-35-16,0-1 0,0 1 15,0 0 126,0-1-126,17-17 1,-17 18-16,0 0 16,18-18 15,-18 17-31,35-17 125,18 0-125,-35 0 0,17-17 16,0-1-1,-17 18-15,0 0 0,-1 0 16,36-18-16,-35 18 15,-1 0-15,1 0 16,0 0 0,-1 0-16,1 0 15,0 0 1,-18-17 125,0-1-141</inkml:trace>
  <inkml:trace contextRef="#ctx0" brushRef="#br0" timeOffset="31484.0012">19209 10971 0,'0'18'62,"0"0"-46,0-1-1,0 1 1,0 0-16,0-1 16,17 19-1,-17-19-15,18-17 16,-18 18-16,0-1 16,18 1-1,-1-18 48,-17-18-48,0-17 1,0 18-16,0-1 16,0-17-16</inkml:trace>
  <inkml:trace contextRef="#ctx0" brushRef="#br0" timeOffset="31999.6462">19297 10654 0,'0'0'0,"-18"0"0,18 18 16,0-1 0,0 1-1</inkml:trace>
  <inkml:trace contextRef="#ctx0" brushRef="#br0" timeOffset="32705.1202">19614 10407 0,'0'18'16,"0"17"-1,0 0-15,0 0 16,0 1-16,0-1 16,0 18-16,0 17 15,0 19-15,0-1 16,0-35-16,0 0 16,0-18-16,0 0 15,0 18-15,18-18 16,0-17-16,-18 0 15,0-1 1,17-17 78,1 0-79,-18-17 1,0-1 0,0 0-1</inkml:trace>
  <inkml:trace contextRef="#ctx0" brushRef="#br0" timeOffset="33548.8621">19385 10848 0,'18'0'47,"-1"0"-32,-17 18 1,18-18-16,0 0 0,-1 0 16,19 0-16,-19 0 15,1 0 1,0 0-16,-1 0 15,1 0-15,-1 0 16,1 0 0,0-18-1,-1 18 1,1-18 0,-18 1-1,0-1 1,0 0-1</inkml:trace>
  <inkml:trace contextRef="#ctx0" brushRef="#br0" timeOffset="34978.377">19967 10389 0,'-17'0'15,"17"36"-15,0-19 16,0 19-16,0-19 16,0 18-16,0-17 15,0 0-15,0 17 16,0-17-16,0-1 16,0 19-16,0 16 15,0-34-15,0 0 16,0 17-16,0 0 15,17 1-15,-17-19 16,0 1 15,0-1 1,18-17-32,-18 18 15,0 0 1,0-1-1,0 1 17,0 0-1,0-1-31,0 1 47,0 0-47,0-1 15,18 1-15,-18 0 16,0-1 15,17-17-15,-17 18 0,0-1-16,0 1 31,18 0-16,-18-1 17,0 1-17,0 0 63,0-1-46,0-34 108,0-1-140,0 0 16,0-17-16</inkml:trace>
  <inkml:trace contextRef="#ctx0" brushRef="#br0" timeOffset="36103.4001">19685 10813 0,'18'17'16,"-1"-17"-1,1 18 1,0-18-1,-1 0 1,1 0 0,-1 0-16,1 0 15,17-18 1,-35 1 0,18 17-16,-18-18 15,18 18-15,-1 0 16,1 0-1,-18-18-15,18 18 16,-1 0 15,1-17-15,0 17 0,-1 0 30,1-18 158</inkml:trace>
  <inkml:trace contextRef="#ctx0" brushRef="#br0" timeOffset="38412.0064">20197 10442 0,'0'18'16,"0"17"-16,0-17 16,0-1-1,0 1-15,0 0 16,0 17 0,0-17-16,0 17 15,0-17-15,0 17 0,0 0 16,0-17-1,0-1-15,17 1 16,-17 17-16,18-17 16,-1 17-1,-17-17 1,0-1 0,18 1-16,-18 0 15,0-1 1,18 1-1,-18 0 1,17-1 0,-17 1-1,18-18-15,-18 18 16,0-1-16,0 1 16,18-18 30,-18 18-14,17-1-1,1 1-15,-18-1 30,0 1-14,0 0-17,0-1 1,0 1 0,0 0-1,18-18 95,-1-18-95,1-17 1,-18 17-16,0 0 15,0-17-15</inkml:trace>
  <inkml:trace contextRef="#ctx0" brushRef="#br0" timeOffset="40231.0264">20655 10918 0,'0'18'31,"18"-18"16,-1 0-31,1 0-16,0 0 15,-1 0 1,1 0 0,0 0-1,-18-18-15,17 18 16,1 0 15,0 0-15,-1-17-1,1 17 17,-18-18-1,0 1-16,0-1 1,0 0 0,0 1-1,0-1 1,0 0 0,-18 1-1,1 17-15,-1 0 31,0 0-15,18-18-16,-17 18 16,-1 0-16,0 0 15,1 0 17,-1 18-17,0-18 1,18 17-16,-17-17 15,-1 18 1,1 0 0,17-1-1,-18-17 1,0 36-16,18-19 16,0 1-1,-17-1-15,17 1 16,0 0-1,0-1-15,0 1 16,0 0 0,0-1-1,0 1 1,0 0 0,0-1-1,0 1 1,17-18-16,1 0 15,0 18 1,-1-1 0,1 1-1,-1-18 1,1 0-16,0 17 16,-1-17-1,1 0 1,0 0-16,-1 0 15,1 0 1,-18 18 0,18-18-16,-1 0 15,1 0-15,-1 0 32,1-18-17,0 18 1,-1 0-1,-17-17 1,18 17 0,0 0-16,-1-18 125,-17-17-110,0 0 1</inkml:trace>
  <inkml:trace contextRef="#ctx0" brushRef="#br0" timeOffset="49440.0803">25188 4921 0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03932-1BF8-41B9-B180-5360816516D7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9D3F1-DF86-4D52-86A9-1663A35C7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712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B4896FD-BD14-45E1-970B-5FE8B8FE952A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95719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0EC911-9BBB-40F7-97F7-32F1F3B7189D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44737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4F0C-7CE6-4FEC-899C-2E60164D00F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A41B3-C700-48AB-98ED-53BEBCF09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5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4F0C-7CE6-4FEC-899C-2E60164D00F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A41B3-C700-48AB-98ED-53BEBCF09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04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4F0C-7CE6-4FEC-899C-2E60164D00F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A41B3-C700-48AB-98ED-53BEBCF09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4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4F0C-7CE6-4FEC-899C-2E60164D00F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A41B3-C700-48AB-98ED-53BEBCF09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69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4F0C-7CE6-4FEC-899C-2E60164D00F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A41B3-C700-48AB-98ED-53BEBCF09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656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4F0C-7CE6-4FEC-899C-2E60164D00F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A41B3-C700-48AB-98ED-53BEBCF09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64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4F0C-7CE6-4FEC-899C-2E60164D00F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A41B3-C700-48AB-98ED-53BEBCF09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44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4F0C-7CE6-4FEC-899C-2E60164D00F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A41B3-C700-48AB-98ED-53BEBCF09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448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4F0C-7CE6-4FEC-899C-2E60164D00F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A41B3-C700-48AB-98ED-53BEBCF09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5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4F0C-7CE6-4FEC-899C-2E60164D00F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A41B3-C700-48AB-98ED-53BEBCF09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8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4F0C-7CE6-4FEC-899C-2E60164D00F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A41B3-C700-48AB-98ED-53BEBCF09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40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D4F0C-7CE6-4FEC-899C-2E60164D00F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A41B3-C700-48AB-98ED-53BEBCF09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2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customXml" Target="../ink/ink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Free Enterprise 1.5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Please grab your notebooks and be in your seat ready to learn when class starts.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98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Traits of Private Enterprise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638300" y="1219200"/>
            <a:ext cx="670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b="1">
                <a:solidFill>
                  <a:srgbClr val="F15A2C"/>
                </a:solidFill>
              </a:rPr>
              <a:t>Basic Principles</a:t>
            </a:r>
          </a:p>
        </p:txBody>
      </p:sp>
      <p:pic>
        <p:nvPicPr>
          <p:cNvPr id="34821" name="Picture 5" descr="_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286001"/>
            <a:ext cx="4267200" cy="185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4343400" y="2895601"/>
            <a:ext cx="1157288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b="1" u="sng">
                <a:solidFill>
                  <a:srgbClr val="CA0C00"/>
                </a:solidFill>
              </a:rPr>
              <a:t>Supply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6477001" y="2895601"/>
            <a:ext cx="1336675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b="1" u="sng">
                <a:solidFill>
                  <a:srgbClr val="CA0C00"/>
                </a:solidFill>
              </a:rPr>
              <a:t>Demand</a:t>
            </a:r>
          </a:p>
        </p:txBody>
      </p:sp>
      <p:sp>
        <p:nvSpPr>
          <p:cNvPr id="406536" name="Rectangle 8"/>
          <p:cNvSpPr>
            <a:spLocks noChangeArrowheads="1"/>
          </p:cNvSpPr>
          <p:nvPr/>
        </p:nvSpPr>
        <p:spPr bwMode="auto">
          <a:xfrm>
            <a:off x="4800600" y="4267200"/>
            <a:ext cx="3886200" cy="781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429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8888" indent="1158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1788" indent="15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ct val="20000"/>
              </a:spcAft>
              <a:buFont typeface="Symbol" panose="05050102010706020507" pitchFamily="18" charset="2"/>
              <a:buNone/>
            </a:pPr>
            <a:r>
              <a:rPr lang="en-US" altLang="en-US" sz="1400" b="1">
                <a:solidFill>
                  <a:srgbClr val="CA0C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supply</a:t>
            </a:r>
            <a:endParaRPr lang="en-US" altLang="en-US" sz="1400" b="1">
              <a:solidFill>
                <a:srgbClr val="CA0C0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Verdana" panose="020B0604030504040204" pitchFamily="34" charset="0"/>
              </a:rPr>
              <a:t>The amount of goods producers are willing to make and sell.</a:t>
            </a:r>
          </a:p>
        </p:txBody>
      </p:sp>
      <p:pic>
        <p:nvPicPr>
          <p:cNvPr id="34825" name="Picture 9" descr="vocab ic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789" y="4267200"/>
            <a:ext cx="3206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6538" name="Rectangle 10"/>
          <p:cNvSpPr>
            <a:spLocks noChangeArrowheads="1"/>
          </p:cNvSpPr>
          <p:nvPr/>
        </p:nvSpPr>
        <p:spPr bwMode="auto">
          <a:xfrm>
            <a:off x="4800600" y="5181600"/>
            <a:ext cx="4572000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429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8888" indent="1158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1788" indent="15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ct val="20000"/>
              </a:spcAft>
              <a:buFont typeface="Symbol" panose="05050102010706020507" pitchFamily="18" charset="2"/>
              <a:buNone/>
            </a:pPr>
            <a:r>
              <a:rPr lang="en-US" altLang="en-US" sz="1400" b="1">
                <a:solidFill>
                  <a:srgbClr val="CA0C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demand</a:t>
            </a:r>
            <a:endParaRPr lang="en-US" altLang="en-US" sz="1400" b="1">
              <a:solidFill>
                <a:srgbClr val="CA0C0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Verdana" panose="020B0604030504040204" pitchFamily="34" charset="0"/>
              </a:rPr>
              <a:t>Consumer willingness and ability to buy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Verdana" panose="020B0604030504040204" pitchFamily="34" charset="0"/>
              </a:rPr>
              <a:t>products. The law of demand is the economic principle that price and demand move in opposite directions.</a:t>
            </a:r>
          </a:p>
        </p:txBody>
      </p:sp>
      <p:pic>
        <p:nvPicPr>
          <p:cNvPr id="34827" name="Picture 11" descr="vocab ic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789" y="5181600"/>
            <a:ext cx="3206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006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6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6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6" grpId="0"/>
      <p:bldP spid="4065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2 boxes to 2 box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057400"/>
            <a:ext cx="6707188" cy="296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Traits of Private Enterprise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638300" y="1219200"/>
            <a:ext cx="670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b="1">
                <a:solidFill>
                  <a:srgbClr val="F15A2C"/>
                </a:solidFill>
              </a:rPr>
              <a:t>Basic Principles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2819400" y="2514601"/>
            <a:ext cx="1828800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300" b="1">
                <a:solidFill>
                  <a:schemeClr val="bg1"/>
                </a:solidFill>
              </a:rPr>
              <a:t>Surplus</a:t>
            </a: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4876800" y="2533651"/>
            <a:ext cx="411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When supply exceeds demand</a:t>
            </a: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4876800" y="4038601"/>
            <a:ext cx="411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When demand exceeds supply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2819400" y="3987801"/>
            <a:ext cx="1828800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300" b="1">
                <a:solidFill>
                  <a:schemeClr val="bg1"/>
                </a:solidFill>
              </a:rPr>
              <a:t>Shortage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3130560" y="1771560"/>
              <a:ext cx="5937480" cy="27626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121200" y="1762200"/>
                <a:ext cx="5956200" cy="2781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36811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Elasticity of Demand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042" y="1825625"/>
            <a:ext cx="7511916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381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Quiz Review Time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1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91</Words>
  <Application>Microsoft Office PowerPoint</Application>
  <PresentationFormat>Widescreen</PresentationFormat>
  <Paragraphs>21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Times New Roman</vt:lpstr>
      <vt:lpstr>Verdana</vt:lpstr>
      <vt:lpstr>Office Theme</vt:lpstr>
      <vt:lpstr>Free Enterprise 1.5 </vt:lpstr>
      <vt:lpstr>Traits of Private Enterprise</vt:lpstr>
      <vt:lpstr>Traits of Private Enterprise</vt:lpstr>
      <vt:lpstr>Price Elasticity of Demand</vt:lpstr>
      <vt:lpstr>Quiz Review Time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Enterprise 1.5 </dc:title>
  <dc:creator>Matt Gage</dc:creator>
  <cp:lastModifiedBy>Matt Gage</cp:lastModifiedBy>
  <cp:revision>2</cp:revision>
  <dcterms:created xsi:type="dcterms:W3CDTF">2016-09-07T14:06:11Z</dcterms:created>
  <dcterms:modified xsi:type="dcterms:W3CDTF">2016-09-07T17:11:00Z</dcterms:modified>
</cp:coreProperties>
</file>